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2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34C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695860-E7D8-45B5-AC05-43556474540F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F51E1C-F350-4103-8288-89C0869BE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FCE07B-B3FE-4B84-959A-91582082C3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0ABA26-C903-4703-9648-B53D829066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71E5D-7164-4EA0-BE56-86F0C5DA2E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104F4-FEF4-4609-AE5C-66390FCBF5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0314E-CDA0-45CA-A38F-EEBE2E143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C2BE-FF63-48B3-B662-D292C12A69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24D47-4789-4B82-AF91-13137BFF10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81B18-04F3-4AEC-99BE-D19FC53A19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2A70C4-A09C-4646-A37F-CEFADCB6FA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7A09D-0872-4AF9-9ABC-1857E531AC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98EC7-1A1E-42AE-89B9-41409EB211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391CA3-118C-4A1A-AEF2-43D295B284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B38A1F-F967-4020-A948-5B81F96834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E9532-9F35-486E-9E82-897D76F5BC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B7BC6-05B6-40D9-AF57-1FB2145E62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CAA29-331F-44EF-91CF-4585D8947D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BCB45-97B7-446A-AD5C-9BD0224560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19105A-2273-463A-8A12-26D309A4A9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756A76-478F-43EC-92DE-60671B271E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824FA-37ED-4F5D-83D7-0A569ED668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99E3B-B489-483A-8F16-DFC970750E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1FB90F-51BD-4F35-ADAD-F6C9BC4E67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ACB22C-82AE-4FC6-92B6-B71374C3FE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614817-8013-4A8D-BECC-705C98CF29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5223B5-52D0-40B6-8931-C586F23DB9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22C83-BF34-4F50-BE2F-7C8BDBDF79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B8D7A-664C-4712-B923-A3994E13E1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C9441-A271-407C-9A5D-F7CD43B7D8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5A6AF-E355-44A4-B87A-485628B0FE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AAA60-D0C0-4301-939C-E745FFF168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A17A63-550F-4622-9E52-0196FF5B9C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F417B-A92F-43A6-8EA6-093F6C9828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C704AB-CEC4-45D6-BD52-E339EA04C1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6DC45-D4A7-4C99-AA3A-3FE418C3A6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E73ED-AD0B-4BF1-B9A8-07D9EDB912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16086-95BA-490B-8306-47F74BD886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8F7985-EF35-4A8A-80FC-1DCCCCD902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DCF48-17F1-4AD0-A667-CE8A3A7056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A928A-1A6C-44F0-B1A0-1880F8DDE7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BE78D-8A6B-48CD-B517-9D7BE77C05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DD52A-4037-4EDC-9FFC-2E1878B832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FAC83-39EF-4F1A-AC68-396423C357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1635BC-35DB-4D65-8965-DE56BC9596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90B78-0FB9-40A9-A6D5-03DFC7DB28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E92CD-B34A-4CC6-A8F8-B21D4AF6C2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011D6E-E651-4A09-A612-5E9883436E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845F07-8F0A-437A-ABD7-3EF5A1B13C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1F3162-E2F1-4183-8D94-1ACCDD1EB9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A508F-CDAA-4FE1-BE66-1D73382369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FF9B59-AEBE-48AF-AA3D-B2A888561E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11692-9CFC-4CD6-817B-76CB14F7EFF1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F2EBF8C-9A9A-4194-BABC-5BCA77C9F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3E1C-326D-4A87-A543-F0AD77BF7A8F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5F29B71-207E-4C2F-8AA4-0BEABE8B5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3694-5240-4F02-B21F-4B36A12E8CD6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CF5D1D5-7B60-449D-988B-418BE5D53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0C4B4-AD33-4520-AB89-D010C5ABB627}" type="datetime1">
              <a:rPr lang="en-US"/>
              <a:pPr>
                <a:defRPr/>
              </a:pPr>
              <a:t>5/4/2012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B50EB8B-1E8C-4A85-929B-5D56BBE66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5F41-8EFF-4623-8290-3E23F07E15C5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F710C82-5A59-4457-831C-4E3CD0768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7F51-07B2-492F-8ECE-F91FF52B9EAF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1E0D667-9DBE-4C90-8938-F8092C2DF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90AEE-7DC5-4227-8420-DFDC090D144B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1CD6D87-FF22-4718-A3DA-C7561EFF5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7DA9-B333-4AE2-BDF9-63B79FDB1462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E2F6A02-478D-48DB-8D42-4BE8A0D09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16B3-083C-402D-A09F-C4A5C664BCFE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9F1A674-5F39-46C4-98F7-570D9F3BF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B19B7-F001-439A-9ED6-DE8BA57E7396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5851DD9-B3F5-4705-84D0-535473FA7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EDAA-5B52-40C8-9C2F-5113905A3C55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8BB6740-5A87-4FE3-B648-4336B41D3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FAB24D-74DD-403A-ABDF-AD0C08C5EA85}" type="datetime1">
              <a:rPr lang="en-US"/>
              <a:pPr>
                <a:defRPr/>
              </a:pPr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6F37838C-8857-4706-9C28-1F83A988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Console Input and Output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9300" y="4989165"/>
            <a:ext cx="297180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Slides prepared by Rose Williams,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Binghamton University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 smtClean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Kenrick Mock, </a:t>
            </a:r>
            <a:r>
              <a:rPr lang="en-US" sz="1400" i="1" dirty="0" smtClean="0">
                <a:solidFill>
                  <a:schemeClr val="tx1">
                    <a:alpha val="42000"/>
                  </a:schemeClr>
                </a:solidFill>
              </a:rPr>
              <a:t>University of Alaska Anchorage</a:t>
            </a: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</p:txBody>
      </p:sp>
      <p:pic>
        <p:nvPicPr>
          <p:cNvPr id="14342" name="Picture 7" descr="http://www.mypearsonstore.com/ShowCover.asp?isbn=0132830310&amp;type=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484188"/>
            <a:ext cx="47625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DG_Bar_Blue_USLetter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printf</a:t>
            </a:r>
            <a:r>
              <a:rPr lang="en-US" smtClean="0"/>
              <a:t> Method (Part 1 of 3)</a:t>
            </a:r>
          </a:p>
        </p:txBody>
      </p:sp>
      <p:pic>
        <p:nvPicPr>
          <p:cNvPr id="32770" name="Picture 6" descr="savitch_c02d02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625600"/>
            <a:ext cx="77724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5D97E2E-135F-4F06-A6E5-3B813B700A2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277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printf</a:t>
            </a:r>
            <a:r>
              <a:rPr lang="en-US" smtClean="0"/>
              <a:t> Method (Part 2 of 3)</a:t>
            </a:r>
          </a:p>
        </p:txBody>
      </p:sp>
      <p:pic>
        <p:nvPicPr>
          <p:cNvPr id="34818" name="Picture 3" descr="savitch_c02d02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t="1534" b="2045"/>
          <a:stretch>
            <a:fillRect/>
          </a:stretch>
        </p:blipFill>
        <p:spPr bwMode="auto">
          <a:xfrm>
            <a:off x="863600" y="1625600"/>
            <a:ext cx="77724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3E3AF3E-3A9C-47C9-AEAF-14FA639AC63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482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printf</a:t>
            </a:r>
            <a:r>
              <a:rPr lang="en-US" smtClean="0"/>
              <a:t> Method (Part 3 of 3)</a:t>
            </a:r>
          </a:p>
        </p:txBody>
      </p:sp>
      <p:pic>
        <p:nvPicPr>
          <p:cNvPr id="36866" name="Picture 3" descr="savitch_c02d02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t="1472" b="2454"/>
          <a:stretch>
            <a:fillRect/>
          </a:stretch>
        </p:blipFill>
        <p:spPr bwMode="auto">
          <a:xfrm>
            <a:off x="863600" y="1346200"/>
            <a:ext cx="77724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AEA6F12-7045-4535-A50F-6BFDC53E4E2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686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054100"/>
          </a:xfrm>
        </p:spPr>
        <p:txBody>
          <a:bodyPr/>
          <a:lstStyle/>
          <a:p>
            <a:pPr eaLnBrk="1" hangingPunct="1"/>
            <a:r>
              <a:rPr lang="en-US" sz="3200" smtClean="0"/>
              <a:t>Formatting Money Amounts with </a:t>
            </a:r>
            <a:r>
              <a:rPr lang="en-US" sz="3200" b="1" smtClean="0">
                <a:latin typeface="Courier New" pitchFamily="49" charset="0"/>
              </a:rPr>
              <a:t>printf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848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good format specifier for outputting an amount of money stored as a double type is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%.2f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It says to include exactly two digits after the decimal point and to use the smallest field width that the value will fit into: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double price = 19.99;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System.out.printf("The price is $%.2f each.")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produces the output: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The price is $19.99 each.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1AC2A85-29A0-4318-9C5F-E6C3BFDDF89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891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Legacy Code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Code that is "old fashioned" but too expensive to replace is called </a:t>
            </a:r>
            <a:r>
              <a:rPr lang="en-US" sz="2800" i="1" smtClean="0"/>
              <a:t>legacy code</a:t>
            </a:r>
          </a:p>
          <a:p>
            <a:pPr eaLnBrk="1" hangingPunct="1"/>
            <a:r>
              <a:rPr lang="en-US" sz="2800" smtClean="0"/>
              <a:t>Sometimes legacy code is translated into a more modern language</a:t>
            </a:r>
          </a:p>
          <a:p>
            <a:pPr eaLnBrk="1" hangingPunct="1"/>
            <a:r>
              <a:rPr lang="en-US" sz="2800" smtClean="0"/>
              <a:t>The Java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printf</a:t>
            </a:r>
            <a:r>
              <a:rPr lang="en-US" sz="2800" smtClean="0"/>
              <a:t> is just like a C language function of the same name</a:t>
            </a:r>
          </a:p>
          <a:p>
            <a:pPr eaLnBrk="1" hangingPunct="1"/>
            <a:r>
              <a:rPr lang="en-US" sz="2800" smtClean="0"/>
              <a:t>This was done intentionally to make it easier to translate C code into Java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8C1DFB3-3878-4E9D-B150-39343D13055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096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Money Formats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Using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NumberFormat</a:t>
            </a:r>
            <a:r>
              <a:rPr lang="en-US" sz="2400" smtClean="0"/>
              <a:t> class enables a program to output amounts of money using the appropriate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NumberFormat</a:t>
            </a:r>
            <a:r>
              <a:rPr lang="en-US" sz="2000" smtClean="0"/>
              <a:t> class must first be </a:t>
            </a:r>
            <a:r>
              <a:rPr lang="en-US" sz="2000" i="1" smtClean="0"/>
              <a:t>imported</a:t>
            </a:r>
            <a:r>
              <a:rPr lang="en-US" sz="2000" smtClean="0"/>
              <a:t> in order to use it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java.text.NumberFormat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object of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NumberFormat</a:t>
            </a:r>
            <a:r>
              <a:rPr lang="en-US" sz="2000" smtClean="0"/>
              <a:t> must then be created using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getCurrencyInstance()</a:t>
            </a:r>
            <a:r>
              <a:rPr lang="en-US" sz="2000" smtClean="0"/>
              <a:t>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format</a:t>
            </a:r>
            <a:r>
              <a:rPr lang="en-US" sz="2000" smtClean="0"/>
              <a:t> method takes a floating-point number as an argument and returns 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000" smtClean="0"/>
              <a:t> value representation of the number in the local currency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DD79291-E06D-42CE-B7F4-49983F015EE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301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ChangeArrowheads="1"/>
          </p:cNvSpPr>
          <p:nvPr/>
        </p:nvSpPr>
        <p:spPr bwMode="auto">
          <a:xfrm>
            <a:off x="1436688" y="2974975"/>
            <a:ext cx="7272337" cy="987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914400" y="1219200"/>
            <a:ext cx="4325938" cy="609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Money Formats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848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import java.text.NumberFormat;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public class CurrencyFormatDemo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public static void main(String[] args)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{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System.out.println("Default location:");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NumberFormat moneyFormater =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                NumberFormat.getCurrencyInstance();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System.out.println(moneyFormater.format(19.8));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System.out.println(moneyFormater.format(19.81111));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System.out.println(moneyFormater.format(19.89999));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System.out.println(moneyFormater.format(19));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System.out.println();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18C5378E-FF95-4660-9946-74F7FCE1491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5062" name="Footer Placeholder 8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ChangeArrowheads="1"/>
          </p:cNvSpPr>
          <p:nvPr/>
        </p:nvSpPr>
        <p:spPr bwMode="auto">
          <a:xfrm>
            <a:off x="914400" y="2590800"/>
            <a:ext cx="7543800" cy="3124200"/>
          </a:xfrm>
          <a:prstGeom prst="rect">
            <a:avLst/>
          </a:prstGeom>
          <a:solidFill>
            <a:schemeClr val="bg2">
              <a:alpha val="25098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Money Formats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Output of the previous program</a:t>
            </a:r>
          </a:p>
          <a:p>
            <a:pPr lvl="2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Default location: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$19.80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$19.81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$19.90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$19.00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F2C911-3189-4131-ADBA-72753D1D548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7109" name="Footer Placeholder 7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Specifying Locale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Invoking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getCurrencyInstance()</a:t>
            </a:r>
            <a:r>
              <a:rPr lang="en-US" sz="2800" smtClean="0"/>
              <a:t> method without any arguments produces an object that will format numbers according to the default location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contrast, the location can be explicitly specified by providing a location from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Locale</a:t>
            </a:r>
            <a:r>
              <a:rPr lang="en-US" sz="2800" smtClean="0"/>
              <a:t> class as an argument to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getCurrencyInstance()</a:t>
            </a:r>
            <a:r>
              <a:rPr lang="en-US" sz="2800" smtClean="0"/>
              <a:t>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When doing so,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Locale</a:t>
            </a:r>
            <a:r>
              <a:rPr lang="en-US" sz="2400" smtClean="0"/>
              <a:t> class must first be imported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import java.util.Locale;</a:t>
            </a:r>
            <a:endParaRPr lang="en-US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66E894A4-1FDE-4EE3-98FE-F751F808986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915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ChangeArrowheads="1"/>
          </p:cNvSpPr>
          <p:nvPr/>
        </p:nvSpPr>
        <p:spPr bwMode="auto">
          <a:xfrm>
            <a:off x="1217613" y="3194050"/>
            <a:ext cx="6675437" cy="914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725488" y="1277938"/>
            <a:ext cx="4456112" cy="6238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Specifiying Locale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295400"/>
            <a:ext cx="7948612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import java.text.NumberFormat;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import java.util.Locale;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public class CurrencyFormatDemo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public static void main(String[] args)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{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System.out.println("US as location:");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NumberFormat moneyFormater2 =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  NumberFormat.getCurrencyInstance(Locale.US);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System.out.println(moneyFormater2.format(19.8));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System.out.println(moneyFormater2.format(19.81111));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System.out.println(moneyFormater2.format(19.89999));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System.out.println(moneyFormater2.format(19));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AC7B6F1-2A0A-4C23-8EFC-DF80902B1D8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1206" name="Footer Placeholder 8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System.out.println</a:t>
            </a:r>
            <a:r>
              <a:rPr lang="en-US" sz="3200" smtClean="0">
                <a:latin typeface="Courier New" pitchFamily="49" charset="0"/>
              </a:rPr>
              <a:t> </a:t>
            </a:r>
            <a:r>
              <a:rPr lang="en-US" sz="3200" smtClean="0"/>
              <a:t>for console output</a:t>
            </a:r>
            <a:endParaRPr lang="en-US" sz="3200" smtClean="0">
              <a:latin typeface="Courier New" pitchFamily="49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83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System.out</a:t>
            </a:r>
            <a:r>
              <a:rPr lang="en-US" sz="2800" smtClean="0"/>
              <a:t> is an object that is part of the Java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println</a:t>
            </a:r>
            <a:r>
              <a:rPr lang="en-US" sz="2800" smtClean="0"/>
              <a:t> is a method invoked by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System.out</a:t>
            </a:r>
            <a:r>
              <a:rPr lang="en-US" sz="28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800" smtClean="0"/>
              <a:t>object that can be used for </a:t>
            </a:r>
            <a:r>
              <a:rPr lang="en-US" sz="2800" i="1" smtClean="0"/>
              <a:t>console output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data to be output is given as an argument in parentheses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plus sign is used to connect more than one item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Every invocation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println</a:t>
            </a:r>
            <a:r>
              <a:rPr lang="en-US" sz="2400" smtClean="0"/>
              <a:t> ends a line of output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System.out.println("The answer is " + 42);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0AA608DA-820F-4B8E-8109-AEFA5953D96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38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914400" y="2590800"/>
            <a:ext cx="7543800" cy="3124200"/>
          </a:xfrm>
          <a:prstGeom prst="rect">
            <a:avLst/>
          </a:prstGeom>
          <a:solidFill>
            <a:schemeClr val="bg2">
              <a:alpha val="25098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Specifying Locale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Output of the previous program</a:t>
            </a:r>
          </a:p>
          <a:p>
            <a:pPr lvl="2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US as location: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$19.80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$19.81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$19.90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$19.00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1A2594F-4358-4E93-A729-94F5EDC5946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3253" name="Footer Placeholder 7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Locale Constants for Currencies of Different Countries</a:t>
            </a:r>
          </a:p>
        </p:txBody>
      </p:sp>
      <p:pic>
        <p:nvPicPr>
          <p:cNvPr id="55298" name="Picture 8" descr="savitch_c02d0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625600"/>
            <a:ext cx="77724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06B44671-1DD0-424B-9FBB-657860F6F99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530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Importing Packages and Classes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Libraries in Java are called </a:t>
            </a:r>
            <a:r>
              <a:rPr lang="en-US" sz="2400" i="1" smtClean="0"/>
              <a:t>packages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package is a collection of classes that is stored in a manner that makes it easily accessible to any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 order to use a class that belongs to a package,  the class must be brought into a program using an </a:t>
            </a:r>
            <a:r>
              <a:rPr lang="en-US" sz="2000" i="1" smtClean="0"/>
              <a:t>import</a:t>
            </a:r>
            <a:r>
              <a:rPr lang="en-US" sz="2000" smtClean="0"/>
              <a:t>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Classes found in the package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java.lang</a:t>
            </a:r>
            <a:r>
              <a:rPr lang="en-US" sz="2000" smtClean="0"/>
              <a:t> are imported automatically into every Java program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import java.text.NumberFormat;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// import theNumberFormat class only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import java.text.*;</a:t>
            </a: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//import all the classes in package java.text</a:t>
            </a:r>
            <a:endParaRPr lang="en-US" sz="18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1455B658-CE6F-49B5-8524-6F5FB7392F5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734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DecimalFormat</a:t>
            </a:r>
            <a:r>
              <a:rPr lang="en-US" smtClean="0"/>
              <a:t> Class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Using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DecimalFormat</a:t>
            </a:r>
            <a:r>
              <a:rPr lang="en-US" sz="2400" smtClean="0"/>
              <a:t> class enables a program to format numbers in a variety of ways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DecimalFormat</a:t>
            </a:r>
            <a:r>
              <a:rPr lang="en-US" sz="2000" smtClean="0"/>
              <a:t> class must first be </a:t>
            </a:r>
            <a:r>
              <a:rPr lang="en-US" sz="2000" i="1" smtClean="0"/>
              <a:t>imported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DecimalFormat</a:t>
            </a:r>
            <a:r>
              <a:rPr lang="en-US" sz="2000" smtClean="0"/>
              <a:t> object is associated with a pattern when it is created using the new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object can then be used with the method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format</a:t>
            </a:r>
            <a:r>
              <a:rPr lang="en-US" sz="2000" smtClean="0"/>
              <a:t> to create strings that satisfy the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object of the class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DecimalFormat</a:t>
            </a:r>
            <a:r>
              <a:rPr lang="en-US" sz="2000" smtClean="0"/>
              <a:t> has a number of different methods that can be used to produce numeral strings in various formats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888D9E2-4F26-4C24-9C31-A2F1E6FC7B7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939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DecimalFormat</a:t>
            </a:r>
            <a:r>
              <a:rPr lang="en-US" sz="3200" smtClean="0"/>
              <a:t> Class </a:t>
            </a:r>
            <a:br>
              <a:rPr lang="en-US" sz="3200" smtClean="0"/>
            </a:br>
            <a:r>
              <a:rPr lang="en-US" sz="3200" smtClean="0"/>
              <a:t>(Part 1 of 3)</a:t>
            </a:r>
          </a:p>
        </p:txBody>
      </p:sp>
      <p:pic>
        <p:nvPicPr>
          <p:cNvPr id="61442" name="Picture 13" descr="savitch_c02d05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257300"/>
            <a:ext cx="77724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AF6A1F-266F-47BF-BAC1-73DFC7F7F35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144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DecimalFormat</a:t>
            </a:r>
            <a:r>
              <a:rPr lang="en-US" sz="3200" smtClean="0"/>
              <a:t> Class </a:t>
            </a:r>
            <a:br>
              <a:rPr lang="en-US" sz="3200" smtClean="0"/>
            </a:br>
            <a:r>
              <a:rPr lang="en-US" sz="3200" smtClean="0"/>
              <a:t>(Part 2 of 3)</a:t>
            </a:r>
          </a:p>
        </p:txBody>
      </p:sp>
      <p:pic>
        <p:nvPicPr>
          <p:cNvPr id="63490" name="Picture 3" descr="savitch_c02d05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270000"/>
            <a:ext cx="77724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7C22AEB-7CFB-4054-BC7E-8C13C19EBF4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349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DecimalFormat</a:t>
            </a:r>
            <a:r>
              <a:rPr lang="en-US" sz="3200" smtClean="0"/>
              <a:t> Class </a:t>
            </a:r>
            <a:br>
              <a:rPr lang="en-US" sz="3200" smtClean="0"/>
            </a:br>
            <a:r>
              <a:rPr lang="en-US" sz="3200" smtClean="0"/>
              <a:t>(Part 3 of 3)</a:t>
            </a:r>
          </a:p>
        </p:txBody>
      </p:sp>
      <p:pic>
        <p:nvPicPr>
          <p:cNvPr id="65538" name="Picture 3" descr="savitch_c02d05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270000"/>
            <a:ext cx="77724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DCFDB25-6AEB-45AA-80C5-2929C229AC0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554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Console Input Using the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> Class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Starting with version 5.0, Java includes a class for doing simple keyboard input named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smtClean="0"/>
              <a:t>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 order to use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smtClean="0"/>
              <a:t> class, a program must include the following line near the start of the file: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java.util.Scanner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This statement tells Java 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Make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000" smtClean="0"/>
              <a:t> class available to the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Find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000" smtClean="0"/>
              <a:t> class in a library of classes (i.e., Java </a:t>
            </a:r>
            <a:r>
              <a:rPr lang="en-US" sz="2000" i="1" smtClean="0"/>
              <a:t>package</a:t>
            </a:r>
            <a:r>
              <a:rPr lang="en-US" sz="2000" smtClean="0"/>
              <a:t>) named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java.util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31A80F6-F1C6-4703-B3E7-B78FCF36BC0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758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Console Input Using the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> Class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70800" cy="414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following line creates an object of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smtClean="0"/>
              <a:t> and names the object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keyboard</a:t>
            </a:r>
            <a:r>
              <a:rPr lang="en-US" sz="2400" smtClean="0"/>
              <a:t> 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Scanner keyboard = new Scanner(System.in);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Although a name like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keyboard</a:t>
            </a:r>
            <a:r>
              <a:rPr lang="en-US" sz="2400" smtClean="0"/>
              <a:t> is often used,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smtClean="0"/>
              <a:t> object can be given any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For example, in the following code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000" smtClean="0"/>
              <a:t> object is named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scannerObject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Scanner scannerObject = new Scanner(System.in);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Once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smtClean="0"/>
              <a:t> object has been created, a program can then use that object to perform keyboard input using methods of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smtClean="0"/>
              <a:t>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6C7397DB-FDC9-4B7E-A8E6-71FA1BE45E4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963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Console Input Using the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> Class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21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nextInt</a:t>
            </a:r>
            <a:r>
              <a:rPr lang="en-US" sz="2400" smtClean="0"/>
              <a:t> reads one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int</a:t>
            </a:r>
            <a:r>
              <a:rPr lang="en-US" sz="2400" smtClean="0"/>
              <a:t> value typed in at the keyboard and assigns it to a variable: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int numberOfPods = keyboard.nextInt();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nextDouble</a:t>
            </a:r>
            <a:r>
              <a:rPr lang="en-US" sz="2400" smtClean="0"/>
              <a:t> reads one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 sz="2400" smtClean="0"/>
              <a:t> value typed in at the keyboard and assigns it to a variable: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 d1 = keyboard.nextDouble();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Multiple inputs must be separated by </a:t>
            </a:r>
            <a:r>
              <a:rPr lang="en-US" sz="2400" i="1" smtClean="0"/>
              <a:t>whitespace</a:t>
            </a:r>
            <a:r>
              <a:rPr lang="en-US" sz="2400" smtClean="0"/>
              <a:t> and read by multiple invocations of the appropriate 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Whitespace is any string of characters, such as blank spaces, tabs, and line breaks that print out as white space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0A65CD2E-6A16-47CB-9B36-08C4553E647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168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urier New" pitchFamily="49" charset="0"/>
              </a:rPr>
              <a:t>println</a:t>
            </a:r>
            <a:r>
              <a:rPr lang="en-US" smtClean="0"/>
              <a:t> Versus </a:t>
            </a:r>
            <a:r>
              <a:rPr lang="en-US" b="1" smtClean="0">
                <a:latin typeface="Courier New" pitchFamily="49" charset="0"/>
              </a:rPr>
              <a:t>print</a:t>
            </a:r>
            <a:endParaRPr lang="en-US" smtClean="0">
              <a:latin typeface="Courier New" pitchFamily="49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method that can be invoked by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System.out</a:t>
            </a:r>
            <a:r>
              <a:rPr lang="en-US" smtClean="0"/>
              <a:t> object is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print</a:t>
            </a:r>
            <a:endParaRPr lang="en-US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print</a:t>
            </a:r>
            <a:r>
              <a:rPr lang="en-US" smtClean="0"/>
              <a:t> method is like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println</a:t>
            </a:r>
            <a:r>
              <a:rPr lang="en-US" smtClean="0"/>
              <a:t>, except that it does not end a line</a:t>
            </a:r>
          </a:p>
          <a:p>
            <a:pPr lvl="1" eaLnBrk="1" hangingPunct="1"/>
            <a:r>
              <a:rPr lang="en-US" smtClean="0"/>
              <a:t>With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println</a:t>
            </a:r>
            <a:r>
              <a:rPr lang="en-US" smtClean="0"/>
              <a:t>, the next output goes on a new line</a:t>
            </a:r>
          </a:p>
          <a:p>
            <a:pPr lvl="1" eaLnBrk="1" hangingPunct="1"/>
            <a:r>
              <a:rPr lang="en-US" smtClean="0"/>
              <a:t>With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print</a:t>
            </a:r>
            <a:r>
              <a:rPr lang="en-US" smtClean="0"/>
              <a:t>, the next output goes on the same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A80909E8-A602-4FC3-935A-F08EE7AE79E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843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Console Input Using the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> Class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21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next</a:t>
            </a:r>
            <a:r>
              <a:rPr lang="en-US" sz="2400" smtClean="0"/>
              <a:t> reads one string of non-whitespace characters delimited by whitespace characters such as blanks or the beginning or end of a line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Given the code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String word1 = keyboard.next();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String word2 = keyboard.next();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and the input line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jelly beans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The value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word1</a:t>
            </a:r>
            <a:r>
              <a:rPr lang="en-US" sz="2400" smtClean="0"/>
              <a:t> would be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jelly</a:t>
            </a:r>
            <a:r>
              <a:rPr lang="en-US" sz="2400" smtClean="0"/>
              <a:t>, and the value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word2</a:t>
            </a:r>
            <a:r>
              <a:rPr lang="en-US" sz="2400" smtClean="0"/>
              <a:t> would be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beans</a:t>
            </a:r>
            <a:endParaRPr lang="en-US" sz="24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0C1471B-733F-4783-BBBA-4BA05B73C53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373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Console Input Using the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> Class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21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method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nextLine</a:t>
            </a:r>
            <a:r>
              <a:rPr lang="en-US" sz="2000" smtClean="0"/>
              <a:t> reads an entire line of keyboard input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code,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String line = keyboard.nextLine();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reads in an entire line and places the string that is read into the variable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line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end of an input line is indicated by the escape sequence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'\n'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This is the character input when the </a:t>
            </a:r>
            <a:r>
              <a:rPr lang="en-US" sz="1800" b="1" smtClean="0"/>
              <a:t>Enter</a:t>
            </a:r>
            <a:r>
              <a:rPr lang="en-US" sz="1800" smtClean="0"/>
              <a:t> key is pressed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On the screen it is indicated by the ending of one line and the beginning of the next line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When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nextLine</a:t>
            </a:r>
            <a:r>
              <a:rPr lang="en-US" sz="2000" smtClean="0"/>
              <a:t> reads a line of text, it reads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'\n'</a:t>
            </a:r>
            <a:r>
              <a:rPr lang="en-US" sz="2000" smtClean="0"/>
              <a:t> character, so the next reading of input begins on the next 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However, the </a:t>
            </a: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'\n'</a:t>
            </a:r>
            <a:r>
              <a:rPr lang="en-US" sz="1800" smtClean="0"/>
              <a:t> does not become part of the string value returned (e.g., the string named by the variable </a:t>
            </a: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line</a:t>
            </a:r>
            <a:r>
              <a:rPr lang="en-US" sz="1800" smtClean="0"/>
              <a:t> above does not end with the </a:t>
            </a: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'\n'</a:t>
            </a:r>
            <a:r>
              <a:rPr lang="en-US" sz="1800" smtClean="0"/>
              <a:t> character)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E6B10590-28B4-495B-B816-BEC3D298BD7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578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Keyboard Input Demonstration </a:t>
            </a:r>
            <a:br>
              <a:rPr lang="en-US" sz="3200" smtClean="0"/>
            </a:br>
            <a:r>
              <a:rPr lang="en-US" sz="3200" smtClean="0"/>
              <a:t>(Part 1 of 2)</a:t>
            </a:r>
          </a:p>
        </p:txBody>
      </p:sp>
      <p:pic>
        <p:nvPicPr>
          <p:cNvPr id="77826" name="Picture 5" descr="savitch_c02d06_1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t="1418" b="2362"/>
          <a:stretch>
            <a:fillRect/>
          </a:stretch>
        </p:blipFill>
        <p:spPr bwMode="auto">
          <a:xfrm>
            <a:off x="863600" y="1346200"/>
            <a:ext cx="77724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1C15A5B-344E-4385-A58B-95FDE6942B4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782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Keyboard Input Demonstration </a:t>
            </a:r>
            <a:br>
              <a:rPr lang="en-US" sz="3200" smtClean="0"/>
            </a:br>
            <a:r>
              <a:rPr lang="en-US" sz="3200" smtClean="0"/>
              <a:t>(Part 2 of 2)</a:t>
            </a:r>
          </a:p>
        </p:txBody>
      </p:sp>
      <p:pic>
        <p:nvPicPr>
          <p:cNvPr id="79874" name="Picture 4" descr="savitch_c02d06_2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282700"/>
            <a:ext cx="7772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59D79A6-1A37-4AE5-AA47-EF43FAACEE7C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987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Another Keyboard Input Demonstration (Part 1 of 3)</a:t>
            </a:r>
          </a:p>
        </p:txBody>
      </p:sp>
      <p:pic>
        <p:nvPicPr>
          <p:cNvPr id="81922" name="Picture 5" descr="savitch_c02d07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625600"/>
            <a:ext cx="77724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AB40234B-A21A-47BF-A99B-3D7205D48D1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8192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Another Keyboard Input Demonstration (Part 2 of 3)</a:t>
            </a:r>
          </a:p>
        </p:txBody>
      </p:sp>
      <p:pic>
        <p:nvPicPr>
          <p:cNvPr id="83970" name="Picture 5" descr="savitch_c02d07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625600"/>
            <a:ext cx="7772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15DEA16-B065-4B33-A9DE-A0267BD328A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8397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Another Keyboard Input Demonstration (Part 3 of 3)</a:t>
            </a:r>
          </a:p>
        </p:txBody>
      </p:sp>
      <p:pic>
        <p:nvPicPr>
          <p:cNvPr id="86018" name="Picture 4" descr="savitch_c02d07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625600"/>
            <a:ext cx="7772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0CE32DF3-56B4-4332-A211-0068A46D0254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8602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Dealing with the Line Terminator, </a:t>
            </a:r>
            <a:r>
              <a:rPr lang="en-US" sz="3200" b="1" smtClean="0">
                <a:latin typeface="Courier New" pitchFamily="49" charset="0"/>
              </a:rPr>
              <a:t>'\n'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5600"/>
            <a:ext cx="7543800" cy="4356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method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nextLine</a:t>
            </a:r>
            <a:r>
              <a:rPr lang="en-US" sz="2000" smtClean="0"/>
              <a:t> of the class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000" smtClean="0"/>
              <a:t> reads the remainder of a line of text starting wherever the last keyboard reading left off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This can cause problems when combining it with different methods for reading from the keyboard such as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nextInt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Given the code,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Scanner keyboard = new Scanner(System.in);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int n = keyboard.nextInt();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String s1 = keyboard.nextLine();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String s2 = keyboard.nextLine();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and the input,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2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Heads are better than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1 head.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what are the values of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</a:t>
            </a:r>
            <a:r>
              <a:rPr lang="en-US" sz="2000" smtClean="0"/>
              <a:t>,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s1</a:t>
            </a:r>
            <a:r>
              <a:rPr lang="en-US" sz="2000" smtClean="0"/>
              <a:t>, and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s2</a:t>
            </a:r>
            <a:r>
              <a:rPr lang="en-US" sz="2000" smtClean="0"/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51F9D44-0202-4BF5-A641-D8D729DA664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8806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Dealing with the Line Terminator, </a:t>
            </a:r>
            <a:r>
              <a:rPr lang="en-US" sz="3200" b="1" smtClean="0">
                <a:latin typeface="Courier New" pitchFamily="49" charset="0"/>
              </a:rPr>
              <a:t>'\n'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5600"/>
            <a:ext cx="7543800" cy="435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Given the code and input on the previous slide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 </a:t>
            </a:r>
            <a:r>
              <a:rPr lang="en-US" sz="2000" smtClean="0"/>
              <a:t>will be equal to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"2"</a:t>
            </a:r>
            <a:r>
              <a:rPr lang="en-US" sz="2000" smtClean="0"/>
              <a:t>,</a:t>
            </a:r>
            <a:endParaRPr lang="en-US" sz="20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s1 </a:t>
            </a:r>
            <a:r>
              <a:rPr lang="en-US" sz="2000" smtClean="0"/>
              <a:t>will be equal to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""</a:t>
            </a:r>
            <a:r>
              <a:rPr lang="en-US" sz="2000" smtClean="0"/>
              <a:t>, and</a:t>
            </a:r>
            <a:endParaRPr lang="en-US" sz="20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s2 </a:t>
            </a:r>
            <a:r>
              <a:rPr lang="en-US" sz="2000" smtClean="0"/>
              <a:t>will be equal to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"heads are better than"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the following results were desired instead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 </a:t>
            </a:r>
            <a:r>
              <a:rPr lang="en-US" sz="2000" smtClean="0"/>
              <a:t>equal to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"2"</a:t>
            </a:r>
            <a:r>
              <a:rPr lang="en-US" sz="2000" smtClean="0"/>
              <a:t>, </a:t>
            </a:r>
            <a:endParaRPr lang="en-US" sz="20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s1 </a:t>
            </a:r>
            <a:r>
              <a:rPr lang="en-US" sz="2000" smtClean="0"/>
              <a:t>equal to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"heads are better than"</a:t>
            </a:r>
            <a:r>
              <a:rPr lang="en-US" sz="2000" smtClean="0"/>
              <a:t>, and</a:t>
            </a:r>
            <a:endParaRPr lang="en-US" sz="20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s2 </a:t>
            </a:r>
            <a:r>
              <a:rPr lang="en-US" sz="2000" smtClean="0"/>
              <a:t>equal to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"1 head"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</a:t>
            </a:r>
            <a:r>
              <a:rPr lang="en-US" sz="2400" smtClean="0"/>
              <a:t>then an extra invocation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nextLine</a:t>
            </a:r>
            <a:r>
              <a:rPr lang="en-US" sz="2400" smtClean="0"/>
              <a:t> would be needed to get rid of the end of line character (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'\n'</a:t>
            </a:r>
            <a:r>
              <a:rPr lang="en-US" sz="2400" smtClean="0"/>
              <a:t>)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AABC592D-0A34-4D5D-BEB6-4E1D2D0B7CA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9011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(Part 1 of 3)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92162" name="Picture 5" descr="savitch_c02d08_1of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287463"/>
            <a:ext cx="69469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DDE9B5B-E71E-4E46-A86F-5446AF91430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9216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Output with </a:t>
            </a:r>
            <a:r>
              <a:rPr lang="en-US" b="1" smtClean="0">
                <a:latin typeface="Courier New" pitchFamily="49" charset="0"/>
              </a:rPr>
              <a:t>printf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Starting with version 5.0, Java includes a method named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printf</a:t>
            </a:r>
            <a:r>
              <a:rPr lang="en-US" sz="2400" smtClean="0"/>
              <a:t> that can be used to produce output in a specific format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Java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printf</a:t>
            </a:r>
            <a:r>
              <a:rPr lang="en-US" sz="2400" smtClean="0"/>
              <a:t> is similar to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</a:t>
            </a:r>
            <a:r>
              <a:rPr lang="en-US" sz="2400" smtClean="0"/>
              <a:t>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Like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print</a:t>
            </a:r>
            <a:r>
              <a:rPr lang="en-US" sz="2000" smtClean="0"/>
              <a:t>,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printf</a:t>
            </a:r>
            <a:r>
              <a:rPr lang="en-US" sz="2000" smtClean="0"/>
              <a:t> does not advance the output to the next line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System.out.printf</a:t>
            </a:r>
            <a:r>
              <a:rPr lang="en-US" sz="2400" b="1" smtClean="0">
                <a:solidFill>
                  <a:srgbClr val="034CA1"/>
                </a:solidFill>
              </a:rPr>
              <a:t> </a:t>
            </a:r>
            <a:r>
              <a:rPr lang="en-US" sz="2400" smtClean="0"/>
              <a:t>can have any number of arguments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first argument is always a </a:t>
            </a:r>
            <a:r>
              <a:rPr lang="en-US" sz="2000" i="1" smtClean="0"/>
              <a:t>format string</a:t>
            </a:r>
            <a:r>
              <a:rPr lang="en-US" sz="2000" smtClean="0"/>
              <a:t> that contains one or more </a:t>
            </a:r>
            <a:r>
              <a:rPr lang="en-US" sz="2000" i="1" smtClean="0"/>
              <a:t>format specifiers</a:t>
            </a:r>
            <a:r>
              <a:rPr lang="en-US" sz="2000" smtClean="0"/>
              <a:t> for the remaining arguments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All the arguments except the first are values to be output to the screen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08DDB13-06C3-416A-9DD2-EEEFFBDC520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48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(Part 2 of 3)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94210" name="Picture 3" descr="savitch_c02d08_2of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295400"/>
            <a:ext cx="69373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A56D01A-5845-41CA-A877-5CC4A9D055BD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9421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(Part 3 of 3)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96258" name="Picture 3" descr="savitch_c02d08_3of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295400"/>
            <a:ext cx="685641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E3F86B7-F0C0-423D-ADEE-969E82B15AEA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9626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 Tip:  Prompt for Input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program should always prompt the user when he or she needs to input some data: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System.out.println(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"Enter the number of pods followed by");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System.out.println(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"the number of peas in a pod:");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E87AB21C-3C1D-4766-88D3-B02C0FFC3C1D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9830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 Tip:  Echo Input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581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Always echo all input that a program receives from the keyboard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this way a user can check that he or she has entered the input correctly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Even though the input is automatically displayed as the user enters it, echoing the input may expose subtle errors (such as entering the letter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"O"</a:t>
            </a:r>
            <a:r>
              <a:rPr lang="en-US" smtClean="0"/>
              <a:t> instead of a zero)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6C27DF2-C067-4DDD-8256-63BF6A9111B2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0035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Self-Service Checkout Line (Part 1 of 2)</a:t>
            </a:r>
          </a:p>
        </p:txBody>
      </p:sp>
      <p:pic>
        <p:nvPicPr>
          <p:cNvPr id="102402" name="Picture 5" descr="savitch_c02d09_1of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b="1936"/>
          <a:stretch>
            <a:fillRect/>
          </a:stretch>
        </p:blipFill>
        <p:spPr bwMode="auto">
          <a:xfrm>
            <a:off x="863600" y="1295400"/>
            <a:ext cx="63261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16C6E75-D6D9-4AD4-B422-9B3574CFA7E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0240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Self-Service Checkout Line (Part 2 of 2)</a:t>
            </a:r>
          </a:p>
        </p:txBody>
      </p:sp>
      <p:pic>
        <p:nvPicPr>
          <p:cNvPr id="104450" name="Picture 3" descr="savitch_c02d09_2of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333500"/>
            <a:ext cx="7075488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68DD78EE-1856-4455-8EB1-76006A9DD43F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0445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Empty String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string can have any number of characters, including zero characters</a:t>
            </a:r>
          </a:p>
          <a:p>
            <a:pPr lvl="1" eaLnBrk="1" hangingPunct="1"/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""</a:t>
            </a:r>
            <a:r>
              <a:rPr lang="en-US" sz="2400" smtClean="0"/>
              <a:t> is the empty string</a:t>
            </a:r>
          </a:p>
          <a:p>
            <a:pPr eaLnBrk="1" hangingPunct="1"/>
            <a:r>
              <a:rPr lang="en-US" sz="2800" smtClean="0"/>
              <a:t>When a program executes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nextLine</a:t>
            </a:r>
            <a:r>
              <a:rPr lang="en-US" sz="2800" smtClean="0"/>
              <a:t> method to read a line of text, and the user types nothing on the line but presses the </a:t>
            </a:r>
            <a:r>
              <a:rPr lang="en-US" sz="2800" b="1" smtClean="0"/>
              <a:t>Enter</a:t>
            </a:r>
            <a:r>
              <a:rPr lang="en-US" sz="2800" smtClean="0"/>
              <a:t> key, then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nextLine</a:t>
            </a:r>
            <a:r>
              <a:rPr lang="en-US" sz="2800" smtClean="0"/>
              <a:t> Method reads the empty string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0EDC8984-F4A8-4435-8EC7-C95A079BD572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0650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Input Delimiters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delimiters that separate keyboard input can be changed when using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smtClean="0"/>
              <a:t>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For example, the following code could be used to create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smtClean="0"/>
              <a:t> object and change the delimiter from whitespace to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"##"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Scanner keyboard2 = new Scanner(System.in);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Keyboard2.useDelimiter("##");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After invocation of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useDelimiter</a:t>
            </a:r>
            <a:r>
              <a:rPr lang="en-US" sz="2400" smtClean="0"/>
              <a:t> method,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"##"</a:t>
            </a:r>
            <a:r>
              <a:rPr lang="en-US" sz="2400" smtClean="0"/>
              <a:t> and not whitespace will be the only input delimiter for the input object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keyboard2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B207AA2-6892-4C30-AD46-4FD28D86EE89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0854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Changing the Input Delimiter </a:t>
            </a:r>
            <a:br>
              <a:rPr lang="en-US" sz="3200" smtClean="0"/>
            </a:br>
            <a:r>
              <a:rPr lang="en-US" sz="3200" smtClean="0"/>
              <a:t>(Part 1 of 3)</a:t>
            </a:r>
          </a:p>
        </p:txBody>
      </p:sp>
      <p:pic>
        <p:nvPicPr>
          <p:cNvPr id="110594" name="Picture 5" descr="savitch_c02d10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625600"/>
            <a:ext cx="77724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033321D-DC25-4E3D-8CF3-427D92AB3F75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1059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Changing the Input Delimiter </a:t>
            </a:r>
            <a:br>
              <a:rPr lang="en-US" sz="3200" smtClean="0"/>
            </a:br>
            <a:r>
              <a:rPr lang="en-US" sz="3200" smtClean="0"/>
              <a:t>(Part 2 of 3)</a:t>
            </a:r>
          </a:p>
        </p:txBody>
      </p:sp>
      <p:pic>
        <p:nvPicPr>
          <p:cNvPr id="112642" name="Picture 3" descr="savitch_c02d10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625600"/>
            <a:ext cx="77724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675FFFF-C907-49DE-A5D0-DA79BBB47769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1264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urier New" pitchFamily="49" charset="0"/>
              </a:rPr>
              <a:t>printf</a:t>
            </a:r>
            <a:r>
              <a:rPr lang="en-US" b="1" smtClean="0"/>
              <a:t> </a:t>
            </a:r>
            <a:r>
              <a:rPr lang="en-US" smtClean="0"/>
              <a:t>Format Specifier</a:t>
            </a:r>
            <a:endParaRPr lang="en-US" b="1" smtClean="0">
              <a:latin typeface="Courier New" pitchFamily="49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597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code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double price = 19.8;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System.out.print("$");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System.out.printf("%6.2f", price);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System.out.println(" each");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will output the line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$ 19.80 each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format string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"%6.2f"</a:t>
            </a:r>
            <a:r>
              <a:rPr lang="en-US" sz="2000" smtClean="0"/>
              <a:t> indicates the following: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End any text to be output and start the format specifier (</a:t>
            </a: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%</a:t>
            </a:r>
            <a:r>
              <a:rPr lang="en-US" sz="180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Display up  to 6 right-justified characters, pad fewer than six characters on the left with blank spaces (i.e., </a:t>
            </a:r>
            <a:r>
              <a:rPr lang="en-US" sz="1800" i="1" smtClean="0"/>
              <a:t>field width</a:t>
            </a:r>
            <a:r>
              <a:rPr lang="en-US" sz="1800" smtClean="0"/>
              <a:t> is </a:t>
            </a: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6</a:t>
            </a:r>
            <a:r>
              <a:rPr lang="en-US" sz="180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Display exactly 2 digits after the decimal point (</a:t>
            </a: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.2</a:t>
            </a:r>
            <a:r>
              <a:rPr lang="en-US" sz="180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Display a floating point number, and end the format specifier (i.e., the </a:t>
            </a:r>
            <a:r>
              <a:rPr lang="en-US" sz="1800" i="1" smtClean="0"/>
              <a:t>conversion character</a:t>
            </a:r>
            <a:r>
              <a:rPr lang="en-US" sz="1800" smtClean="0"/>
              <a:t> is </a:t>
            </a: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f</a:t>
            </a:r>
            <a:r>
              <a:rPr lang="en-US" sz="1800" smtClean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B6D9A4B-47D0-42F2-B3F7-CDE840A1951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53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Changing the Input Delimiter </a:t>
            </a:r>
            <a:br>
              <a:rPr lang="en-US" sz="3200" smtClean="0"/>
            </a:br>
            <a:r>
              <a:rPr lang="en-US" sz="3200" smtClean="0"/>
              <a:t>(Part 3 of 3)</a:t>
            </a:r>
          </a:p>
        </p:txBody>
      </p:sp>
      <p:pic>
        <p:nvPicPr>
          <p:cNvPr id="114690" name="Picture 3" descr="savitch_c02d10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625600"/>
            <a:ext cx="77724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80566B7-79A2-4E48-81FA-29CE73A1217D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1469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File Input/Output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800" smtClean="0"/>
              <a:t>The Scanner class can also be used to read from files on the disk</a:t>
            </a:r>
          </a:p>
          <a:p>
            <a:r>
              <a:rPr lang="en-US" sz="2800" smtClean="0"/>
              <a:t>Here we only present the basic structure of reading from text files</a:t>
            </a:r>
          </a:p>
          <a:p>
            <a:pPr lvl="1"/>
            <a:r>
              <a:rPr lang="en-US" sz="2400" smtClean="0"/>
              <a:t>Some keywords are introduced without full explanation</a:t>
            </a:r>
          </a:p>
          <a:p>
            <a:pPr lvl="1"/>
            <a:r>
              <a:rPr lang="en-US" sz="2400" smtClean="0"/>
              <a:t>More detail in Chapter 10</a:t>
            </a:r>
          </a:p>
          <a:p>
            <a:pPr lvl="1"/>
            <a:r>
              <a:rPr lang="en-US" sz="2400" smtClean="0"/>
              <a:t>By covering the basics here your programs can work with real-world data that would otherwise be too much work to type into your program every time it is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7081A6D4-F606-4803-8BE7-5026C1829F4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16740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Import the necessary classes in addition to </a:t>
            </a:r>
            <a:r>
              <a:rPr lang="en-US" sz="2400" b="1" dirty="0" smtClean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Scanner</a:t>
            </a:r>
            <a:endParaRPr lang="en-US" sz="2800" b="1" dirty="0" smtClean="0">
              <a:solidFill>
                <a:srgbClr val="034CA1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2000" b="1" dirty="0" err="1" smtClean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java.io.FileInputStream</a:t>
            </a:r>
            <a:r>
              <a:rPr lang="en-US" sz="2000" b="1" dirty="0" smtClean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2000" b="1" dirty="0" smtClean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java.io.FileNotFoundException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defRPr/>
            </a:pPr>
            <a:r>
              <a:rPr lang="en-US" sz="2800" dirty="0" smtClean="0"/>
              <a:t>Open the file inside a </a:t>
            </a:r>
            <a:r>
              <a:rPr lang="en-US" sz="2400" b="1" dirty="0" smtClean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800" dirty="0" smtClean="0"/>
              <a:t>/</a:t>
            </a:r>
            <a:r>
              <a:rPr lang="en-US" sz="2400" b="1" dirty="0" smtClean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800" dirty="0" smtClean="0"/>
              <a:t> block</a:t>
            </a:r>
          </a:p>
          <a:p>
            <a:pPr lvl="1">
              <a:defRPr/>
            </a:pPr>
            <a:r>
              <a:rPr lang="en-US" sz="2400" dirty="0" smtClean="0"/>
              <a:t>If an error occurs while trying to open the file then execution jumps to the catch block</a:t>
            </a:r>
          </a:p>
          <a:p>
            <a:pPr lvl="1">
              <a:defRPr/>
            </a:pPr>
            <a:r>
              <a:rPr lang="en-US" sz="2400" dirty="0" smtClean="0"/>
              <a:t>This is discussed in more detail in Chapter 9</a:t>
            </a:r>
          </a:p>
          <a:p>
            <a:pPr>
              <a:defRPr/>
            </a:pPr>
            <a:r>
              <a:rPr lang="en-US" sz="2800" dirty="0" smtClean="0"/>
              <a:t>Use </a:t>
            </a:r>
            <a:r>
              <a:rPr lang="en-US" sz="2400" b="1" dirty="0" err="1" smtClean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nextInt</a:t>
            </a:r>
            <a:r>
              <a:rPr lang="en-US" sz="2400" b="1" dirty="0" smtClean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800" dirty="0" smtClean="0"/>
              <a:t>, </a:t>
            </a:r>
            <a:r>
              <a:rPr lang="en-US" sz="2400" b="1" dirty="0" err="1" smtClean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nextLine</a:t>
            </a:r>
            <a:r>
              <a:rPr lang="en-US" sz="2400" b="1" dirty="0" smtClean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800" dirty="0" smtClean="0"/>
              <a:t>, etc. to read from the Scanner like reading from the console, except the input comes from the file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3909B30D-CDA3-456C-B001-7D6EA9E5FD0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17764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Try/Catch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1D403BD4-7E42-4FFD-9AD1-72B9809B07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18787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685800" y="1981200"/>
            <a:ext cx="8153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Scanner fileIn = null ; </a:t>
            </a:r>
            <a:r>
              <a:rPr lang="en-US" sz="1600" i="1">
                <a:latin typeface="Courier New" pitchFamily="49" charset="0"/>
                <a:cs typeface="Courier New" pitchFamily="49" charset="0"/>
              </a:rPr>
              <a:t>// initializes fileIn to empty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try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i="1">
                <a:latin typeface="Courier New" pitchFamily="49" charset="0"/>
                <a:cs typeface="Courier New" pitchFamily="49" charset="0"/>
              </a:rPr>
              <a:t>	// Attempt to open the file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	fileIn = new Scanner( new FileInputStream("PathToFile"));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catch (FileNotFoundException e)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i="1">
                <a:latin typeface="Courier New" pitchFamily="49" charset="0"/>
                <a:cs typeface="Courier New" pitchFamily="49" charset="0"/>
              </a:rPr>
              <a:t>	// If the file could not be found, this code is executed</a:t>
            </a:r>
          </a:p>
          <a:p>
            <a:r>
              <a:rPr lang="en-US" sz="1600" i="1">
                <a:latin typeface="Courier New" pitchFamily="49" charset="0"/>
                <a:cs typeface="Courier New" pitchFamily="49" charset="0"/>
              </a:rPr>
              <a:t>	// and then the program exits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	System.out.println("File not found.");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	System.exit(0);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... Code continues here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 File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7EB0FEDC-CBD4-44BB-9514-3D44FE0B663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19811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  <p:pic>
        <p:nvPicPr>
          <p:cNvPr id="1198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7517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65188" y="4038600"/>
            <a:ext cx="7391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  <a:cs typeface="+mn-cs"/>
              </a:rPr>
              <a:t>This file should be stored in the same folder as the Java program in the following display</a:t>
            </a:r>
            <a:endParaRPr lang="en-US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to Read a Text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65F6DB4-BCB0-4CBA-9793-47A44D37BD4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20835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  <p:pic>
        <p:nvPicPr>
          <p:cNvPr id="1208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72390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to Read a Text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1C0FDC2B-D004-4333-926F-96B44CD07E2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121859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08113"/>
            <a:ext cx="731520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Right and Left Justification in </a:t>
            </a:r>
            <a:r>
              <a:rPr lang="en-US" sz="3200" b="1" smtClean="0">
                <a:latin typeface="Courier New" pitchFamily="49" charset="0"/>
              </a:rPr>
              <a:t>printf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code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double value = 12.123;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System.out.printf("Start%8.2fEnd", value);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System.out.println();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System.out.printf("Start%-8.2fEnd", value);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System.out.println();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will output the following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Start   12.12End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Start12.12   End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format string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"Start%8.2fEnd"</a:t>
            </a:r>
            <a:r>
              <a:rPr lang="en-US" sz="2000" smtClean="0"/>
              <a:t> produces output that is right justified with three blank spaces before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12.12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format string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"Start%-8.2fEnd"</a:t>
            </a:r>
            <a:r>
              <a:rPr lang="en-US" sz="2000" smtClean="0"/>
              <a:t> produces output that is left justified with three blank spaces after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12.12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96B8A98-504C-4882-A9D7-E390649E59F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8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arguments with </a:t>
            </a:r>
            <a:r>
              <a:rPr lang="en-US" b="1" smtClean="0">
                <a:latin typeface="Courier New" pitchFamily="49" charset="0"/>
              </a:rPr>
              <a:t>printf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432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The following code contains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printf</a:t>
            </a:r>
            <a:r>
              <a:rPr lang="en-US" sz="2400" smtClean="0"/>
              <a:t> statement having three arguments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code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double price = 19.8;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String name = "magic apple";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System.out.printf("$%6.2f for each %s.",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    price, name);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System.out.println();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System.out.println("Wow");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will output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$ 19.80 for each magic apple.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34CA1"/>
                </a:solidFill>
                <a:latin typeface="Courier New" pitchFamily="49" charset="0"/>
              </a:rPr>
              <a:t>Wow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Note that the first argument is a format string containing two format specifiers (</a:t>
            </a: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%6.2f </a:t>
            </a:r>
            <a:r>
              <a:rPr lang="en-US" sz="2000" smtClean="0"/>
              <a:t>and </a:t>
            </a: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%s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These format specifiers match up with the two arguments that follow (</a:t>
            </a: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price</a:t>
            </a:r>
            <a:r>
              <a:rPr lang="en-US" sz="2000" smtClean="0"/>
              <a:t> and </a:t>
            </a: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name</a:t>
            </a:r>
            <a:r>
              <a:rPr lang="en-US" sz="2000" smtClean="0"/>
              <a:t>)</a:t>
            </a:r>
            <a:endParaRPr lang="en-US" sz="1800" b="1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50F5B86-986D-4114-B923-B6C80F927E1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62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Breaks with </a:t>
            </a:r>
            <a:r>
              <a:rPr lang="en-US" b="1" smtClean="0">
                <a:latin typeface="Courier New" pitchFamily="49" charset="0"/>
              </a:rPr>
              <a:t>printf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Line breaks can be included in a format string using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%n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code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double price = 19.8;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String name = "magic apple";</a:t>
            </a:r>
            <a:endParaRPr lang="en-US" sz="20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System.outprintf("$%6.2f for each %s.%n", price, name);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System.out.println("Wow");</a:t>
            </a:r>
            <a:endParaRPr lang="en-US" sz="20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will output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$ 19.80 for each magic apple.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Wow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29ABCEC-A910-4DFF-9582-93B92E27911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867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Format Specifiers for </a:t>
            </a:r>
            <a:r>
              <a:rPr lang="en-US" sz="3200" b="1" smtClean="0">
                <a:latin typeface="Courier New" pitchFamily="49" charset="0"/>
              </a:rPr>
              <a:t>System.out.printf</a:t>
            </a:r>
          </a:p>
        </p:txBody>
      </p:sp>
      <p:pic>
        <p:nvPicPr>
          <p:cNvPr id="30722" name="Picture 6" descr="savitch_c02d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1625600"/>
            <a:ext cx="77724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736D8E4-B2F4-4F84-9996-7899F3FFD89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72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2618</Words>
  <Application>Microsoft Office PowerPoint</Application>
  <PresentationFormat>On-screen Show (4:3)</PresentationFormat>
  <Paragraphs>456</Paragraphs>
  <Slides>56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Arial</vt:lpstr>
      <vt:lpstr>Calibri</vt:lpstr>
      <vt:lpstr>Courier New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Chapter 2</vt:lpstr>
      <vt:lpstr>System.out.println for console output</vt:lpstr>
      <vt:lpstr>println Versus print</vt:lpstr>
      <vt:lpstr>Formatting Output with printf</vt:lpstr>
      <vt:lpstr>printf Format Specifier</vt:lpstr>
      <vt:lpstr>Right and Left Justification in printf</vt:lpstr>
      <vt:lpstr>Multiple arguments with printf</vt:lpstr>
      <vt:lpstr>Line Breaks with printf</vt:lpstr>
      <vt:lpstr>Format Specifiers for System.out.printf</vt:lpstr>
      <vt:lpstr>The printf Method (Part 1 of 3)</vt:lpstr>
      <vt:lpstr>The printf Method (Part 2 of 3)</vt:lpstr>
      <vt:lpstr>The printf Method (Part 3 of 3)</vt:lpstr>
      <vt:lpstr>Formatting Money Amounts with printf</vt:lpstr>
      <vt:lpstr>Legacy Code</vt:lpstr>
      <vt:lpstr>Money Formats</vt:lpstr>
      <vt:lpstr>Money Formats</vt:lpstr>
      <vt:lpstr>Money Formats</vt:lpstr>
      <vt:lpstr>Specifying Locale</vt:lpstr>
      <vt:lpstr>Specifiying Locale</vt:lpstr>
      <vt:lpstr>Specifying Locale</vt:lpstr>
      <vt:lpstr>Locale Constants for Currencies of Different Countries</vt:lpstr>
      <vt:lpstr>Importing Packages and Classes</vt:lpstr>
      <vt:lpstr>The DecimalFormat Class</vt:lpstr>
      <vt:lpstr>The DecimalFormat Class  (Part 1 of 3)</vt:lpstr>
      <vt:lpstr>The DecimalFormat Class  (Part 2 of 3)</vt:lpstr>
      <vt:lpstr>The DecimalFormat Class  (Part 3 of 3)</vt:lpstr>
      <vt:lpstr>Console Input Using the Scanner Class</vt:lpstr>
      <vt:lpstr>Console Input Using the Scanner Class</vt:lpstr>
      <vt:lpstr>Console Input Using the Scanner Class</vt:lpstr>
      <vt:lpstr>Console Input Using the Scanner Class</vt:lpstr>
      <vt:lpstr>Console Input Using the Scanner Class</vt:lpstr>
      <vt:lpstr>Keyboard Input Demonstration  (Part 1 of 2)</vt:lpstr>
      <vt:lpstr>Keyboard Input Demonstration  (Part 2 of 2)</vt:lpstr>
      <vt:lpstr>Another Keyboard Input Demonstration (Part 1 of 3)</vt:lpstr>
      <vt:lpstr>Another Keyboard Input Demonstration (Part 2 of 3)</vt:lpstr>
      <vt:lpstr>Another Keyboard Input Demonstration (Part 3 of 3)</vt:lpstr>
      <vt:lpstr>Pitfall:  Dealing with the Line Terminator, '\n'</vt:lpstr>
      <vt:lpstr>Pitfall:  Dealing with the Line Terminator, '\n'</vt:lpstr>
      <vt:lpstr>Methods in the Class Scanner  (Part 1 of 3)</vt:lpstr>
      <vt:lpstr>Methods in the Class Scanner  (Part 2 of 3)</vt:lpstr>
      <vt:lpstr>Methods in the Class Scanner  (Part 3 of 3)</vt:lpstr>
      <vt:lpstr>Programming Tip:  Prompt for Input</vt:lpstr>
      <vt:lpstr>Programming Tip:  Echo Input</vt:lpstr>
      <vt:lpstr>Self-Service Checkout Line (Part 1 of 2)</vt:lpstr>
      <vt:lpstr>Self-Service Checkout Line (Part 2 of 2)</vt:lpstr>
      <vt:lpstr>The Empty String</vt:lpstr>
      <vt:lpstr>Other Input Delimiters</vt:lpstr>
      <vt:lpstr>Changing the Input Delimiter  (Part 1 of 3)</vt:lpstr>
      <vt:lpstr>Changing the Input Delimiter  (Part 2 of 3)</vt:lpstr>
      <vt:lpstr>Changing the Input Delimiter  (Part 3 of 3)</vt:lpstr>
      <vt:lpstr>Introduction to File Input/Output</vt:lpstr>
      <vt:lpstr>Text Input</vt:lpstr>
      <vt:lpstr>Try/Catch Block</vt:lpstr>
      <vt:lpstr>Text File to Read</vt:lpstr>
      <vt:lpstr>Program to Read a Text File</vt:lpstr>
      <vt:lpstr>Program to Read a Text File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usnidem</cp:lastModifiedBy>
  <cp:revision>20</cp:revision>
  <dcterms:created xsi:type="dcterms:W3CDTF">2006-08-16T00:00:00Z</dcterms:created>
  <dcterms:modified xsi:type="dcterms:W3CDTF">2012-05-04T13:37:52Z</dcterms:modified>
</cp:coreProperties>
</file>